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Arial Black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8F9117-5706-431B-887C-AD0FE731CC0E}">
  <a:tblStyle styleId="{A58F9117-5706-431B-887C-AD0FE731CC0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ArialBlack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d84934b3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11d84934b3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e57948d2e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1e57948d2e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e57948d2e_2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1e57948d2e_2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e57948d2e_3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1e57948d2e_3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d84934b32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11d84934b32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d84934b32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11d84934b32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 change: </a:t>
            </a:r>
            <a:r>
              <a:rPr b="0" i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140.715605</a:t>
            </a:r>
            <a:endParaRPr/>
          </a:p>
        </p:txBody>
      </p:sp>
      <p:sp>
        <p:nvSpPr>
          <p:cNvPr id="86" name="Google Shape;86;g11d84934b32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d84934b32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11d84934b32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d84934b32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1d84934b32_0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e57948d2e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11e57948d2e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e57948d2e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1e57948d2e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d84934b32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1d84934b32_0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e57948d2e_2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High population growth , people moving into the area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Bustling neighborhood: # starbucks (30), schools (42), markets (10)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Safe: # of law enforcement (7), high z-score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High median income ($63,611)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High median home value ($568,600) - people renting for longer, people have money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*rent pulled from apartments.com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Civic lots: only studio + 1 bed, 1000-1600 (apts half sqft of Blvd Apartments)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1e57948d2e_2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574334" y="2712338"/>
            <a:ext cx="55092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800"/>
              <a:buFont typeface="Arial Black"/>
              <a:buNone/>
              <a:defRPr sz="2800">
                <a:solidFill>
                  <a:srgbClr val="99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574334" y="3890396"/>
            <a:ext cx="5509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4722" y="95752"/>
            <a:ext cx="2236452" cy="698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456270" y="1358503"/>
            <a:ext cx="8231400" cy="3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2" type="body"/>
          </p:nvPr>
        </p:nvSpPr>
        <p:spPr>
          <a:xfrm>
            <a:off x="456270" y="259556"/>
            <a:ext cx="8231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2800"/>
              <a:buNone/>
              <a:defRPr b="1" i="0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88403" y="733806"/>
            <a:ext cx="3765900" cy="3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996626" y="726948"/>
            <a:ext cx="3765900" cy="3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0" type="dt"/>
          </p:nvPr>
        </p:nvSpPr>
        <p:spPr>
          <a:xfrm>
            <a:off x="388402" y="481531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388403" y="7328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590738" y="4815311"/>
            <a:ext cx="478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erson writing on a notepad" id="69" name="Google Shape;69;p16"/>
          <p:cNvPicPr preferRelativeResize="0"/>
          <p:nvPr/>
        </p:nvPicPr>
        <p:blipFill rotWithShape="1">
          <a:blip r:embed="rId3">
            <a:alphaModFix amt="40000"/>
          </a:blip>
          <a:srcRect b="15849" l="0" r="0" t="13173"/>
          <a:stretch/>
        </p:blipFill>
        <p:spPr>
          <a:xfrm>
            <a:off x="-1" y="-3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ctrTitle"/>
          </p:nvPr>
        </p:nvSpPr>
        <p:spPr>
          <a:xfrm>
            <a:off x="388399" y="733800"/>
            <a:ext cx="6609900" cy="17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lang="en" sz="4200">
                <a:solidFill>
                  <a:srgbClr val="FFFFFF"/>
                </a:solidFill>
              </a:rPr>
              <a:t>Data driven real estate decisions to maximize ROI</a:t>
            </a:r>
            <a:endParaRPr sz="4200">
              <a:solidFill>
                <a:srgbClr val="FFFFFF"/>
              </a:solidFill>
            </a:endParaRPr>
          </a:p>
        </p:txBody>
      </p:sp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4989274" y="3320134"/>
            <a:ext cx="3780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7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60714"/>
              <a:buNone/>
            </a:pPr>
            <a:r>
              <a:rPr lang="en">
                <a:solidFill>
                  <a:srgbClr val="FFFFFF"/>
                </a:solidFill>
              </a:rPr>
              <a:t>Group 3: Freda, Hidenobu, PiZheng (Grace), Yafan (Violet), Zhiyu (Harden), Jenna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388403" y="381068"/>
            <a:ext cx="3765900" cy="1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4996626" y="4657444"/>
            <a:ext cx="3765900" cy="3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5104302" y="728818"/>
            <a:ext cx="3765900" cy="1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5104295" y="78585"/>
            <a:ext cx="5021100" cy="19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</a:rPr>
              <a:t>Property </a:t>
            </a:r>
            <a:r>
              <a:rPr b="1" lang="en" sz="3600"/>
              <a:t>V</a:t>
            </a:r>
            <a:endParaRPr b="1" sz="3600">
              <a:solidFill>
                <a:srgbClr val="000000"/>
              </a:solidFill>
            </a:endParaRPr>
          </a:p>
        </p:txBody>
      </p:sp>
      <p:graphicFrame>
        <p:nvGraphicFramePr>
          <p:cNvPr id="170" name="Google Shape;170;p25"/>
          <p:cNvGraphicFramePr/>
          <p:nvPr/>
        </p:nvGraphicFramePr>
        <p:xfrm>
          <a:off x="280388" y="5857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{A58F9117-5706-431B-887C-AD0FE731CC0E}</a:tableStyleId>
              </a:tblPr>
              <a:tblGrid>
                <a:gridCol w="2044250"/>
                <a:gridCol w="2427900"/>
              </a:tblGrid>
              <a:tr h="222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Property ID: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92_139</a:t>
                      </a:r>
                      <a:endParaRPr sz="9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Current Occupancy: 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100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%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Property Name: </a:t>
                      </a:r>
                      <a:endParaRPr b="1" i="0" sz="900" u="none" cap="none" strike="noStrike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Shadowbrook Townhomes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Median Rental: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$559 /month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Address: 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 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3318 Petosky Street, Memphis, TN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Average Home Rent: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$556.44/month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Rank: 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C+ / C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Current Rent</a:t>
                      </a: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: </a:t>
                      </a:r>
                      <a:r>
                        <a:rPr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$719/month</a:t>
                      </a: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07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Property Units: 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3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66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Current Rent per SQFT: 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0.4991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Property SQFT: 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527295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Predicted: 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1.3155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38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Date Completed: </a:t>
                      </a:r>
                      <a:r>
                        <a:rPr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1972-01-01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Rent Percentage Change: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163.59%</a:t>
                      </a:r>
                      <a:endParaRPr sz="9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1" name="Google Shape;171;p25"/>
          <p:cNvSpPr txBox="1"/>
          <p:nvPr/>
        </p:nvSpPr>
        <p:spPr>
          <a:xfrm>
            <a:off x="5067100" y="1272850"/>
            <a:ext cx="3803100" cy="25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Surroundings: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/>
              <a:t>Less than 20 min to metropolitan areas of Memphis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</a:rPr>
              <a:t>18 schools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/>
              <a:t>A Grocery Store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/>
              <a:t>A Law Enforcement</a:t>
            </a:r>
            <a:endParaRPr/>
          </a:p>
        </p:txBody>
      </p:sp>
      <p:sp>
        <p:nvSpPr>
          <p:cNvPr id="172" name="Google Shape;172;p25"/>
          <p:cNvSpPr txBox="1"/>
          <p:nvPr/>
        </p:nvSpPr>
        <p:spPr>
          <a:xfrm>
            <a:off x="280401" y="160900"/>
            <a:ext cx="225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700" u="none" cap="none" strike="noStrike">
                <a:solidFill>
                  <a:srgbClr val="000000"/>
                </a:solidFill>
              </a:rPr>
              <a:t>Basic Information</a:t>
            </a:r>
            <a:r>
              <a:rPr b="1" lang="en" sz="1700"/>
              <a:t>：</a:t>
            </a:r>
            <a:endParaRPr b="1" sz="1700"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00" y="2638215"/>
            <a:ext cx="4472150" cy="2400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5104302" y="728818"/>
            <a:ext cx="3765900" cy="1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5104295" y="78585"/>
            <a:ext cx="5021100" cy="19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</a:rPr>
              <a:t>Property </a:t>
            </a:r>
            <a:r>
              <a:rPr b="1" lang="en" sz="3600"/>
              <a:t>V</a:t>
            </a:r>
            <a:endParaRPr b="1" sz="3600">
              <a:solidFill>
                <a:srgbClr val="000000"/>
              </a:solidFill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313" y="1449125"/>
            <a:ext cx="4038174" cy="24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/>
        </p:nvSpPr>
        <p:spPr>
          <a:xfrm>
            <a:off x="247750" y="1074275"/>
            <a:ext cx="45417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Other Property Characteristics: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Very large area (</a:t>
            </a:r>
            <a:r>
              <a:rPr lang="en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top5%</a:t>
            </a:r>
            <a:r>
              <a:rPr lang="en">
                <a:solidFill>
                  <a:schemeClr val="dk1"/>
                </a:solidFill>
              </a:rPr>
              <a:t>) and many units (top17%)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Many units with 100% occupancy rate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No rent paid rate: 0</a:t>
            </a:r>
            <a:endParaRPr/>
          </a:p>
        </p:txBody>
      </p:sp>
      <p:sp>
        <p:nvSpPr>
          <p:cNvPr id="183" name="Google Shape;183;p26"/>
          <p:cNvSpPr txBox="1"/>
          <p:nvPr/>
        </p:nvSpPr>
        <p:spPr>
          <a:xfrm>
            <a:off x="247750" y="2380550"/>
            <a:ext cx="454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 Characteristics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Top 10% of 20-44 population growth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247750" y="3158825"/>
            <a:ext cx="44670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Improvement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Security (Crime rate in Memphis is high)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Renewal of property (50 years since completed)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/>
          <p:nvPr/>
        </p:nvSpPr>
        <p:spPr>
          <a:xfrm>
            <a:off x="388403" y="381068"/>
            <a:ext cx="3765900" cy="1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7"/>
          <p:cNvSpPr/>
          <p:nvPr/>
        </p:nvSpPr>
        <p:spPr>
          <a:xfrm>
            <a:off x="4996626" y="4657444"/>
            <a:ext cx="3765900" cy="3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7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7"/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3D black question marks with one yellow question mark" id="193" name="Google Shape;193;p27"/>
          <p:cNvPicPr preferRelativeResize="0"/>
          <p:nvPr/>
        </p:nvPicPr>
        <p:blipFill rotWithShape="1">
          <a:blip r:embed="rId3">
            <a:alphaModFix amt="40000"/>
          </a:blip>
          <a:srcRect b="0" l="28992" r="6119" t="0"/>
          <a:stretch/>
        </p:blipFill>
        <p:spPr>
          <a:xfrm>
            <a:off x="-1" y="-1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>
            <p:ph type="title"/>
          </p:nvPr>
        </p:nvSpPr>
        <p:spPr>
          <a:xfrm>
            <a:off x="388403" y="733806"/>
            <a:ext cx="3765900" cy="17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Questions</a:t>
            </a:r>
            <a:endParaRPr/>
          </a:p>
        </p:txBody>
      </p:sp>
      <p:sp>
        <p:nvSpPr>
          <p:cNvPr id="195" name="Google Shape;195;p27"/>
          <p:cNvSpPr/>
          <p:nvPr/>
        </p:nvSpPr>
        <p:spPr>
          <a:xfrm>
            <a:off x="388403" y="381068"/>
            <a:ext cx="3765900" cy="1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388400" y="732121"/>
            <a:ext cx="3759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"/>
              <a:t>Modeling </a:t>
            </a:r>
            <a:r>
              <a:rPr lang="en"/>
              <a:t>Process</a:t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388403" y="381068"/>
            <a:ext cx="3765900" cy="1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66350" y="1496275"/>
            <a:ext cx="4870800" cy="3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Data Preparation: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54 variables (demographics, proximity, economic, home supply, etc.)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cleaning to remove the outliers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Feature Selection:	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stepwise regression to keep the top 25 variables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Model Selection: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Lasso, KNN, K-mean, Random Forest models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Final model: Lasso has the highest score (R^2) of 92%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Output: 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Tableau workbook of top 450 properties with highest % increase in predicted rent</a:t>
            </a:r>
            <a:endParaRPr/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■"/>
            </a:pPr>
            <a:r>
              <a:rPr lang="en">
                <a:solidFill>
                  <a:srgbClr val="FF0000"/>
                </a:solidFill>
              </a:rPr>
              <a:t>(Predicted - Current) / Current</a:t>
            </a:r>
            <a:endParaRPr>
              <a:solidFill>
                <a:srgbClr val="FF0000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Top 5 properties for investment suggestion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139" y="1442888"/>
            <a:ext cx="3385410" cy="269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388403" y="381068"/>
            <a:ext cx="3765900" cy="1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4996626" y="4657444"/>
            <a:ext cx="3765900" cy="3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uses in a village" id="91" name="Google Shape;91;p18"/>
          <p:cNvPicPr preferRelativeResize="0"/>
          <p:nvPr/>
        </p:nvPicPr>
        <p:blipFill rotWithShape="1">
          <a:blip r:embed="rId3">
            <a:alphaModFix/>
          </a:blip>
          <a:srcRect b="13458" l="0" r="0" t="11522"/>
          <a:stretch/>
        </p:blipFill>
        <p:spPr>
          <a:xfrm>
            <a:off x="2301" y="8"/>
            <a:ext cx="9141699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 flipH="1" rot="5400000">
            <a:off x="3708599" y="-291900"/>
            <a:ext cx="5143500" cy="57273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4166289" y="728548"/>
            <a:ext cx="4402500" cy="17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en" sz="4500">
                <a:solidFill>
                  <a:srgbClr val="FFFFFF"/>
                </a:solidFill>
              </a:rPr>
              <a:t>Top 5 Properties</a:t>
            </a: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4169491" y="381068"/>
            <a:ext cx="4586100" cy="1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5104302" y="728818"/>
            <a:ext cx="3765900" cy="1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5104295" y="78585"/>
            <a:ext cx="5021100" cy="19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</a:rPr>
              <a:t>Property I</a:t>
            </a:r>
            <a:endParaRPr b="1" sz="3600">
              <a:solidFill>
                <a:srgbClr val="000000"/>
              </a:solidFill>
            </a:endParaRPr>
          </a:p>
        </p:txBody>
      </p:sp>
      <p:graphicFrame>
        <p:nvGraphicFramePr>
          <p:cNvPr id="102" name="Google Shape;102;p19"/>
          <p:cNvGraphicFramePr/>
          <p:nvPr/>
        </p:nvGraphicFramePr>
        <p:xfrm>
          <a:off x="280388" y="5857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{A58F9117-5706-431B-887C-AD0FE731CC0E}</a:tableStyleId>
              </a:tblPr>
              <a:tblGrid>
                <a:gridCol w="2044250"/>
                <a:gridCol w="2427900"/>
              </a:tblGrid>
              <a:tr h="222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Property ID: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127_131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Current Occupancy: 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97.7%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Property Name: 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The 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Palms Apartment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Median Rental: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$967 /month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Address: 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 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2700 Double Churches Road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Average Home Rent: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$708.39/month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Rank: 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A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Population_2020: 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3572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07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Property Units: 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386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Current Rent per SQFT: 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0.7886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Property SQFT: 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482650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Predicted: 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1.8374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38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Date Completed: 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1984-01-01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Rent Percentage Change: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132.80%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3" name="Google Shape;103;p19"/>
          <p:cNvSpPr txBox="1"/>
          <p:nvPr/>
        </p:nvSpPr>
        <p:spPr>
          <a:xfrm>
            <a:off x="5104294" y="1068233"/>
            <a:ext cx="3803100" cy="3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Surroundings: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Convenient Transportation;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Shopping malls &amp; restaurants;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Healthcare facilities (pediatrics, dentistry etc.);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Federal facilities;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Recreational places;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Crime Rate Nearby;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Amenities: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Swimming Pools &amp; Basketball Court;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Beautiful Landscaping;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Airport Transportation;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Speed Free Internet Access;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24-hour Courtesy Patrol;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034" y="2620406"/>
            <a:ext cx="4335516" cy="208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424" y="2620400"/>
            <a:ext cx="4256124" cy="208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280401" y="160900"/>
            <a:ext cx="225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700" u="none" cap="none" strike="noStrike">
                <a:solidFill>
                  <a:srgbClr val="000000"/>
                </a:solidFill>
              </a:rPr>
              <a:t>Basic Information</a:t>
            </a:r>
            <a:r>
              <a:rPr b="1" lang="en" sz="1700"/>
              <a:t>：</a:t>
            </a:r>
            <a:endParaRPr b="1"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5104302" y="728818"/>
            <a:ext cx="3765900" cy="1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5104295" y="78585"/>
            <a:ext cx="5021100" cy="19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</a:rPr>
              <a:t>Property I</a:t>
            </a:r>
            <a:endParaRPr b="1" sz="3600">
              <a:solidFill>
                <a:srgbClr val="000000"/>
              </a:solidFill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756745" y="355759"/>
            <a:ext cx="4077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Rent Per Square Feet: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Market Columbus GA, 127: 0.8028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Submarket Columbus – North: 0.8568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County Muscogee: 0.7918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Zip 31909: 0.7980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Property 127_131: 0.7886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636" y="2571750"/>
            <a:ext cx="2447994" cy="232845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5265683" y="1557562"/>
            <a:ext cx="3499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Suggestions: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Hire a new management team (Complain about rude management team, do not care anything)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Renew furniture inside the room &amp; Periodically Clean the house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5104302" y="728818"/>
            <a:ext cx="3765900" cy="1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5104295" y="78585"/>
            <a:ext cx="5021100" cy="19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</a:rPr>
              <a:t>Property II</a:t>
            </a:r>
            <a:endParaRPr b="1" sz="3600">
              <a:solidFill>
                <a:srgbClr val="000000"/>
              </a:solidFill>
            </a:endParaRPr>
          </a:p>
        </p:txBody>
      </p:sp>
      <p:graphicFrame>
        <p:nvGraphicFramePr>
          <p:cNvPr id="124" name="Google Shape;124;p21"/>
          <p:cNvGraphicFramePr/>
          <p:nvPr/>
        </p:nvGraphicFramePr>
        <p:xfrm>
          <a:off x="280388" y="5857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{A58F9117-5706-431B-887C-AD0FE731CC0E}</a:tableStyleId>
              </a:tblPr>
              <a:tblGrid>
                <a:gridCol w="2044250"/>
                <a:gridCol w="2427900"/>
              </a:tblGrid>
              <a:tr h="222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Property ID: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62_3358</a:t>
                      </a:r>
                      <a:endParaRPr sz="8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Current Occupancy: 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83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%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Property Name: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Concord at Little York</a:t>
                      </a:r>
                      <a:endParaRPr sz="8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Median Rental: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$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1097.50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/month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Address: 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 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301 West Little York Road, Houston, TX, 77076</a:t>
                      </a:r>
                      <a:endParaRPr sz="9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Average Home Rent: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$1009.14/month</a:t>
                      </a:r>
                      <a:endParaRPr sz="9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Rank: 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A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Population_2020: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4388.5</a:t>
                      </a:r>
                      <a:endParaRPr sz="9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07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Property Units: 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276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Current Rent per SQFT: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0.7751</a:t>
                      </a:r>
                      <a:endParaRPr sz="9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Property SQFT: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308728</a:t>
                      </a:r>
                      <a:endParaRPr sz="7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Predicted: 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1.83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54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38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Date Completed: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2001-01-01</a:t>
                      </a:r>
                      <a:endParaRPr sz="9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Rent Percentage Change: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136.80%</a:t>
                      </a:r>
                      <a:endParaRPr sz="9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5" name="Google Shape;125;p21"/>
          <p:cNvSpPr txBox="1"/>
          <p:nvPr/>
        </p:nvSpPr>
        <p:spPr>
          <a:xfrm>
            <a:off x="5085700" y="930200"/>
            <a:ext cx="3803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Surroundings: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/>
              <a:t>Service: bank, postal office etc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 hospital within 1 mile distance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9 schools available from Start Center to High School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 parks within 1.5 miles distance</a:t>
            </a:r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280401" y="160900"/>
            <a:ext cx="225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700" u="none" cap="none" strike="noStrike">
                <a:solidFill>
                  <a:srgbClr val="000000"/>
                </a:solidFill>
              </a:rPr>
              <a:t>Basic Information</a:t>
            </a:r>
            <a:r>
              <a:rPr b="1" lang="en" sz="1700"/>
              <a:t>：</a:t>
            </a:r>
            <a:endParaRPr b="1" sz="1700"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63" y="2638025"/>
            <a:ext cx="3840087" cy="225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200" y="2955197"/>
            <a:ext cx="3765899" cy="1936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/>
          <p:nvPr/>
        </p:nvSpPr>
        <p:spPr>
          <a:xfrm>
            <a:off x="598950" y="840725"/>
            <a:ext cx="3226800" cy="25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Property’s most common bedroom model is 2 bedrooms apartment (28.90%) and 3 bedrooms apartment (24.62%). </a:t>
            </a:r>
            <a:endParaRPr sz="12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Char char="-"/>
            </a:pPr>
            <a:r>
              <a:rPr lang="en" sz="1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High medium Income for the area (31,187 dollars). 6.68 percent are considered as tech employees. </a:t>
            </a:r>
            <a:endParaRPr sz="12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Char char="-"/>
            </a:pPr>
            <a:r>
              <a:rPr lang="en" sz="1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Microsoft Corporate Office is 21 minutes driving distance. Aspen Technology is 24 minutes driving distance along with several other tech companies.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5104302" y="728818"/>
            <a:ext cx="3765900" cy="1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5104299" y="78431"/>
            <a:ext cx="4257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</a:rPr>
              <a:t>Property II</a:t>
            </a:r>
            <a:endParaRPr b="1" sz="3600">
              <a:solidFill>
                <a:srgbClr val="000000"/>
              </a:solidFill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338" y="899513"/>
            <a:ext cx="3520275" cy="167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850" y="2709050"/>
            <a:ext cx="3411275" cy="230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075" y="3407823"/>
            <a:ext cx="4668416" cy="167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5104302" y="728818"/>
            <a:ext cx="3765900" cy="1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5104295" y="78585"/>
            <a:ext cx="5021100" cy="19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</a:rPr>
              <a:t>Property II</a:t>
            </a:r>
            <a:r>
              <a:rPr b="1" lang="en" sz="3600"/>
              <a:t>I</a:t>
            </a:r>
            <a:endParaRPr b="1" sz="3600">
              <a:solidFill>
                <a:srgbClr val="000000"/>
              </a:solidFill>
            </a:endParaRPr>
          </a:p>
        </p:txBody>
      </p:sp>
      <p:graphicFrame>
        <p:nvGraphicFramePr>
          <p:cNvPr id="146" name="Google Shape;146;p23"/>
          <p:cNvGraphicFramePr/>
          <p:nvPr/>
        </p:nvGraphicFramePr>
        <p:xfrm>
          <a:off x="280388" y="5857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{A58F9117-5706-431B-887C-AD0FE731CC0E}</a:tableStyleId>
              </a:tblPr>
              <a:tblGrid>
                <a:gridCol w="2044250"/>
                <a:gridCol w="2427900"/>
              </a:tblGrid>
              <a:tr h="222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Property ID: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62_2259</a:t>
                      </a:r>
                      <a:endParaRPr sz="8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Current Occupancy: 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89.1%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Property Name: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Park at Woodmoor</a:t>
                      </a:r>
                      <a:endParaRPr sz="8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Current Rent: 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$1010/month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Address: 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 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8787 Shenandoah Park Drive, Shenandoah, TX, 77385</a:t>
                      </a:r>
                      <a:endParaRPr sz="9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Median Rental Paid: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 $1129 /month</a:t>
                      </a:r>
                      <a:endParaRPr sz="9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Rank: 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A / B-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Average Home Rent: 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$1117.65/month</a:t>
                      </a:r>
                      <a:endParaRPr sz="9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07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Property Units: 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220 (1 bed - 2 beds)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Current Rent per SQFT: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1.0536</a:t>
                      </a:r>
                      <a:endParaRPr sz="9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Property SQFT: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308728</a:t>
                      </a:r>
                      <a:endParaRPr sz="7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Predicted: 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1.8354</a:t>
                      </a:r>
                      <a:endParaRPr sz="9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38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Date Completed: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2001-01-01</a:t>
                      </a:r>
                      <a:endParaRPr sz="9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Rent Percentage Change: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74.19%</a:t>
                      </a:r>
                      <a:endParaRPr sz="9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7" name="Google Shape;147;p23"/>
          <p:cNvSpPr txBox="1"/>
          <p:nvPr/>
        </p:nvSpPr>
        <p:spPr>
          <a:xfrm>
            <a:off x="5104300" y="1094100"/>
            <a:ext cx="39882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Surroundings: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Many stores and restaurants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 law enforcement, 11 schools and 9 hospital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Close to I-45 and I-242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Low crime rate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Positive population growth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Nearby multifamily apartments have higher rents</a:t>
            </a:r>
            <a:endParaRPr/>
          </a:p>
          <a:p>
            <a:pPr indent="-31750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Stone Creek: 1b - 3b $1080 - $2880</a:t>
            </a:r>
            <a:endParaRPr/>
          </a:p>
          <a:p>
            <a:pPr indent="-31750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Harper’s retreat: 1b - 2b $1260 - $1590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Amenities: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chemeClr val="dk1"/>
                </a:solidFill>
              </a:rPr>
              <a:t>Gym, Swimming Pool, Clubhouse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/>
        </p:nvSpPr>
        <p:spPr>
          <a:xfrm>
            <a:off x="280401" y="160900"/>
            <a:ext cx="225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700" u="none" cap="none" strike="noStrike">
                <a:solidFill>
                  <a:srgbClr val="000000"/>
                </a:solidFill>
              </a:rPr>
              <a:t>Basic Information</a:t>
            </a:r>
            <a:r>
              <a:rPr b="1" lang="en" sz="1700"/>
              <a:t>：</a:t>
            </a:r>
            <a:endParaRPr b="1" sz="1700"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25" y="2765775"/>
            <a:ext cx="4192709" cy="2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225" y="2716300"/>
            <a:ext cx="2833200" cy="223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5104302" y="728818"/>
            <a:ext cx="3765900" cy="1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5104295" y="78585"/>
            <a:ext cx="5021100" cy="19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</a:rPr>
              <a:t>Property I</a:t>
            </a:r>
            <a:r>
              <a:rPr b="1" lang="en" sz="3600"/>
              <a:t>V</a:t>
            </a:r>
            <a:endParaRPr b="1" sz="3600">
              <a:solidFill>
                <a:srgbClr val="000000"/>
              </a:solidFill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280401" y="160900"/>
            <a:ext cx="225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700" u="none" cap="none" strike="noStrike">
                <a:solidFill>
                  <a:srgbClr val="000000"/>
                </a:solidFill>
              </a:rPr>
              <a:t>Basic Information</a:t>
            </a:r>
            <a:r>
              <a:rPr b="1" lang="en" sz="1700"/>
              <a:t>：</a:t>
            </a:r>
            <a:endParaRPr b="1" sz="1700"/>
          </a:p>
        </p:txBody>
      </p:sp>
      <p:graphicFrame>
        <p:nvGraphicFramePr>
          <p:cNvPr id="158" name="Google Shape;158;p24"/>
          <p:cNvGraphicFramePr/>
          <p:nvPr/>
        </p:nvGraphicFramePr>
        <p:xfrm>
          <a:off x="280388" y="5903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{A58F9117-5706-431B-887C-AD0FE731CC0E}</a:tableStyleId>
              </a:tblPr>
              <a:tblGrid>
                <a:gridCol w="2044250"/>
                <a:gridCol w="2427900"/>
              </a:tblGrid>
              <a:tr h="222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Property ID: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8_6481</a:t>
                      </a:r>
                      <a:endParaRPr sz="900">
                        <a:solidFill>
                          <a:schemeClr val="dk1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Current Occupancy:</a:t>
                      </a:r>
                      <a:r>
                        <a:rPr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93.8%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Property Name: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The Boulevard Lots (Google: Boulevard Apartments)</a:t>
                      </a:r>
                      <a:endParaRPr sz="8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Current Rent: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$1900/month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Address: 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 150 West 9th Avenue	Denve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r, 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O 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80204</a:t>
                      </a:r>
                      <a:endParaRPr sz="9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Submarket: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 CBD/Five Points/North Capitol Hill</a:t>
                      </a:r>
                      <a:endParaRPr sz="900" u="none" cap="none" strike="noStrike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Rank: </a:t>
                      </a:r>
                      <a:r>
                        <a:rPr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A, B-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Census code</a:t>
                      </a:r>
                      <a:r>
                        <a:rPr b="1"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: </a:t>
                      </a: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80310020002</a:t>
                      </a:r>
                      <a:endParaRPr sz="9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07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Property Units: </a:t>
                      </a:r>
                      <a:r>
                        <a:rPr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290 (bedrooms: studios, 1 bed, 2 bed)</a:t>
                      </a:r>
                      <a:endParaRPr sz="11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Current Rent per SQFT: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1.91</a:t>
                      </a:r>
                      <a:endParaRPr sz="900">
                        <a:solidFill>
                          <a:schemeClr val="dk1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Property SQFT: </a:t>
                      </a:r>
                      <a:r>
                        <a:rPr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302,338</a:t>
                      </a:r>
                      <a:endParaRPr sz="7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Predicted: </a:t>
                      </a:r>
                      <a:r>
                        <a:rPr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3.31</a:t>
                      </a:r>
                      <a:endParaRPr sz="9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38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Date Completed: </a:t>
                      </a:r>
                      <a:r>
                        <a:rPr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11/17/2006</a:t>
                      </a:r>
                      <a:endParaRPr sz="9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Rent Percentage Change:</a:t>
                      </a:r>
                      <a:r>
                        <a:rPr b="0" i="0" lang="en" sz="900" u="none" cap="none" strike="noStrik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73.3%</a:t>
                      </a:r>
                      <a:endParaRPr sz="900" u="none" cap="none" strike="noStrike"/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075" y="3110550"/>
            <a:ext cx="2511500" cy="16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425" y="2844400"/>
            <a:ext cx="3429800" cy="221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5104300" y="988000"/>
            <a:ext cx="37659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Characteristics of property location: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High population growth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Bustling neighborhood: # starbucks, schools, markets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Safe: # of law enforcement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High median income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High median home value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Submarket average rent: 2.6</a:t>
            </a:r>
            <a:endParaRPr sz="1200">
              <a:solidFill>
                <a:schemeClr val="dk1"/>
              </a:solidFill>
            </a:endParaRPr>
          </a:p>
        </p:txBody>
      </p:sp>
      <p:graphicFrame>
        <p:nvGraphicFramePr>
          <p:cNvPr id="162" name="Google Shape;162;p24"/>
          <p:cNvGraphicFramePr/>
          <p:nvPr/>
        </p:nvGraphicFramePr>
        <p:xfrm>
          <a:off x="6449413" y="32927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{A58F9117-5706-431B-887C-AD0FE731CC0E}</a:tableStyleId>
              </a:tblPr>
              <a:tblGrid>
                <a:gridCol w="837175"/>
                <a:gridCol w="837175"/>
                <a:gridCol w="837175"/>
              </a:tblGrid>
              <a:tr h="23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Census Tract</a:t>
                      </a:r>
                      <a:endParaRPr b="1" i="0" sz="900" u="none" cap="none" strike="noStrike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Property</a:t>
                      </a:r>
                      <a:endParaRPr b="1" i="0" sz="900" u="none" cap="none" strike="noStrike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Rent*</a:t>
                      </a:r>
                      <a:endParaRPr b="1" i="0" sz="900" u="none" cap="none" strike="noStrike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2000</a:t>
                      </a:r>
                      <a:endParaRPr sz="9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Boulevard Lots</a:t>
                      </a:r>
                      <a:endParaRPr sz="9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1675-2665</a:t>
                      </a:r>
                      <a:endParaRPr sz="9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77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2000</a:t>
                      </a:r>
                      <a:endParaRPr sz="9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1000 Speer</a:t>
                      </a:r>
                      <a:endParaRPr sz="9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1700-6800</a:t>
                      </a:r>
                      <a:endParaRPr sz="9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2000</a:t>
                      </a:r>
                      <a:endParaRPr sz="9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Civic Lots</a:t>
                      </a:r>
                      <a:endParaRPr sz="9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"/>
                          <a:ea typeface="Times"/>
                          <a:cs typeface="Times"/>
                          <a:sym typeface="Times"/>
                        </a:rPr>
                        <a:t>1000-1600*</a:t>
                      </a:r>
                      <a:endParaRPr sz="9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47625" marB="47625" marR="63500" marL="63500">
                    <a:lnL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